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569" r:id="rId2"/>
    <p:sldId id="599" r:id="rId3"/>
    <p:sldId id="517" r:id="rId4"/>
    <p:sldId id="622" r:id="rId5"/>
    <p:sldId id="548" r:id="rId6"/>
    <p:sldId id="570" r:id="rId7"/>
    <p:sldId id="518" r:id="rId8"/>
    <p:sldId id="525" r:id="rId9"/>
    <p:sldId id="604" r:id="rId10"/>
    <p:sldId id="605" r:id="rId11"/>
    <p:sldId id="606" r:id="rId12"/>
    <p:sldId id="526" r:id="rId13"/>
    <p:sldId id="600" r:id="rId14"/>
    <p:sldId id="623" r:id="rId15"/>
    <p:sldId id="624" r:id="rId16"/>
    <p:sldId id="627" r:id="rId17"/>
    <p:sldId id="626" r:id="rId18"/>
    <p:sldId id="625" r:id="rId19"/>
    <p:sldId id="571" r:id="rId20"/>
    <p:sldId id="572" r:id="rId21"/>
    <p:sldId id="521" r:id="rId22"/>
    <p:sldId id="520" r:id="rId23"/>
    <p:sldId id="522" r:id="rId24"/>
    <p:sldId id="523" r:id="rId25"/>
    <p:sldId id="527" r:id="rId26"/>
    <p:sldId id="528" r:id="rId27"/>
    <p:sldId id="531" r:id="rId28"/>
    <p:sldId id="529" r:id="rId29"/>
    <p:sldId id="607" r:id="rId30"/>
    <p:sldId id="532" r:id="rId31"/>
    <p:sldId id="549" r:id="rId32"/>
    <p:sldId id="550" r:id="rId33"/>
    <p:sldId id="534" r:id="rId34"/>
    <p:sldId id="663" r:id="rId35"/>
    <p:sldId id="552" r:id="rId36"/>
    <p:sldId id="629" r:id="rId37"/>
    <p:sldId id="662" r:id="rId38"/>
    <p:sldId id="631" r:id="rId39"/>
    <p:sldId id="632" r:id="rId40"/>
    <p:sldId id="633" r:id="rId41"/>
    <p:sldId id="634" r:id="rId42"/>
    <p:sldId id="635" r:id="rId43"/>
    <p:sldId id="636" r:id="rId44"/>
    <p:sldId id="637" r:id="rId45"/>
    <p:sldId id="638" r:id="rId46"/>
    <p:sldId id="639" r:id="rId47"/>
    <p:sldId id="640" r:id="rId48"/>
    <p:sldId id="641" r:id="rId49"/>
    <p:sldId id="642" r:id="rId50"/>
    <p:sldId id="643" r:id="rId51"/>
    <p:sldId id="644" r:id="rId52"/>
    <p:sldId id="645" r:id="rId53"/>
    <p:sldId id="646" r:id="rId54"/>
    <p:sldId id="652" r:id="rId55"/>
    <p:sldId id="653" r:id="rId56"/>
    <p:sldId id="654" r:id="rId57"/>
    <p:sldId id="655" r:id="rId58"/>
    <p:sldId id="656" r:id="rId59"/>
    <p:sldId id="657" r:id="rId60"/>
    <p:sldId id="658" r:id="rId61"/>
    <p:sldId id="659" r:id="rId62"/>
    <p:sldId id="660" r:id="rId63"/>
    <p:sldId id="661" r:id="rId64"/>
    <p:sldId id="647" r:id="rId65"/>
    <p:sldId id="648" r:id="rId66"/>
    <p:sldId id="649" r:id="rId67"/>
    <p:sldId id="650" r:id="rId68"/>
    <p:sldId id="651" r:id="rId69"/>
    <p:sldId id="551" r:id="rId70"/>
    <p:sldId id="553" r:id="rId71"/>
    <p:sldId id="608" r:id="rId72"/>
    <p:sldId id="560" r:id="rId73"/>
    <p:sldId id="573" r:id="rId74"/>
    <p:sldId id="538" r:id="rId75"/>
    <p:sldId id="540" r:id="rId76"/>
    <p:sldId id="539" r:id="rId77"/>
    <p:sldId id="541" r:id="rId78"/>
    <p:sldId id="558" r:id="rId79"/>
    <p:sldId id="561" r:id="rId80"/>
    <p:sldId id="567" r:id="rId81"/>
    <p:sldId id="576" r:id="rId82"/>
    <p:sldId id="559" r:id="rId83"/>
    <p:sldId id="564" r:id="rId84"/>
    <p:sldId id="603" r:id="rId85"/>
    <p:sldId id="601" r:id="rId86"/>
    <p:sldId id="620" r:id="rId87"/>
    <p:sldId id="610" r:id="rId88"/>
    <p:sldId id="611" r:id="rId89"/>
    <p:sldId id="612" r:id="rId90"/>
    <p:sldId id="575" r:id="rId91"/>
    <p:sldId id="613" r:id="rId92"/>
    <p:sldId id="614" r:id="rId93"/>
    <p:sldId id="609" r:id="rId94"/>
    <p:sldId id="565" r:id="rId95"/>
    <p:sldId id="616" r:id="rId96"/>
    <p:sldId id="617" r:id="rId97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48" autoAdjust="0"/>
    <p:restoredTop sz="94541" autoAdjust="0"/>
  </p:normalViewPr>
  <p:slideViewPr>
    <p:cSldViewPr>
      <p:cViewPr varScale="1">
        <p:scale>
          <a:sx n="73" d="100"/>
          <a:sy n="73" d="100"/>
        </p:scale>
        <p:origin x="1692" y="66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9960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6.xml"/><Relationship Id="rId13" Type="http://schemas.openxmlformats.org/officeDocument/2006/relationships/slide" Target="slides/slide51.xml"/><Relationship Id="rId18" Type="http://schemas.openxmlformats.org/officeDocument/2006/relationships/slide" Target="slides/slide81.xml"/><Relationship Id="rId3" Type="http://schemas.openxmlformats.org/officeDocument/2006/relationships/slide" Target="slides/slide39.xml"/><Relationship Id="rId7" Type="http://schemas.openxmlformats.org/officeDocument/2006/relationships/slide" Target="slides/slide45.xml"/><Relationship Id="rId12" Type="http://schemas.openxmlformats.org/officeDocument/2006/relationships/slide" Target="slides/slide50.xml"/><Relationship Id="rId17" Type="http://schemas.openxmlformats.org/officeDocument/2006/relationships/slide" Target="slides/slide80.xml"/><Relationship Id="rId2" Type="http://schemas.openxmlformats.org/officeDocument/2006/relationships/slide" Target="slides/slide38.xml"/><Relationship Id="rId16" Type="http://schemas.openxmlformats.org/officeDocument/2006/relationships/slide" Target="slides/slide65.xml"/><Relationship Id="rId1" Type="http://schemas.openxmlformats.org/officeDocument/2006/relationships/slide" Target="slides/slide36.xml"/><Relationship Id="rId6" Type="http://schemas.openxmlformats.org/officeDocument/2006/relationships/slide" Target="slides/slide42.xml"/><Relationship Id="rId11" Type="http://schemas.openxmlformats.org/officeDocument/2006/relationships/slide" Target="slides/slide49.xml"/><Relationship Id="rId5" Type="http://schemas.openxmlformats.org/officeDocument/2006/relationships/slide" Target="slides/slide41.xml"/><Relationship Id="rId15" Type="http://schemas.openxmlformats.org/officeDocument/2006/relationships/slide" Target="slides/slide64.xml"/><Relationship Id="rId10" Type="http://schemas.openxmlformats.org/officeDocument/2006/relationships/slide" Target="slides/slide48.xml"/><Relationship Id="rId4" Type="http://schemas.openxmlformats.org/officeDocument/2006/relationships/slide" Target="slides/slide40.xml"/><Relationship Id="rId9" Type="http://schemas.openxmlformats.org/officeDocument/2006/relationships/slide" Target="slides/slide47.xml"/><Relationship Id="rId14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4" Type="http://schemas.openxmlformats.org/officeDocument/2006/relationships/image" Target="../media/image2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016" y="4560901"/>
            <a:ext cx="5367494" cy="43178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00420" tIns="50212" rIns="100420" bIns="502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0" y="728663"/>
            <a:ext cx="4778375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2313"/>
            <a:ext cx="4795838" cy="35972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789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89" tIns="47491" rIns="94989" bIns="4749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7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5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47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808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10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457200" y="6400800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/>
              <a:t>01/27/2020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wmf"/><Relationship Id="rId5" Type="http://schemas.openxmlformats.org/officeDocument/2006/relationships/image" Target="../media/image8.w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9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9.png"/><Relationship Id="rId4" Type="http://schemas.openxmlformats.org/officeDocument/2006/relationships/image" Target="../media/image28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mlearn/MLRepository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5.emf"/><Relationship Id="rId4" Type="http://schemas.openxmlformats.org/officeDocument/2006/relationships/oleObject" Target="../embeddings/oleObject21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67.emf"/><Relationship Id="rId4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/>
              <a:t>Data Mining: Data</a:t>
            </a:r>
            <a:endParaRPr lang="en-US" sz="280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1706563"/>
            <a:ext cx="81534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Lecture Notes for Chapter 2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Introduction to Data Mining</a:t>
            </a:r>
            <a:r>
              <a:rPr lang="en-US" altLang="en-US" sz="3200" b="0" dirty="0"/>
              <a:t> , 2</a:t>
            </a:r>
            <a:r>
              <a:rPr lang="en-US" altLang="en-US" sz="3200" b="0" baseline="30000" dirty="0"/>
              <a:t>nd</a:t>
            </a:r>
            <a:r>
              <a:rPr lang="en-US" altLang="en-US" sz="3200" b="0" dirty="0"/>
              <a:t> Edition</a:t>
            </a: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by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Tan, Steinbach, Kumar</a:t>
            </a: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/>
        </p:nvGraphicFramePr>
        <p:xfrm>
          <a:off x="284163" y="538163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9" name="Document" r:id="rId3" imgW="8572080" imgH="5375817" progId="Word.Document.8">
                  <p:embed/>
                </p:oleObj>
              </mc:Choice>
              <mc:Fallback>
                <p:oleObj name="Document" r:id="rId3" imgW="8572080" imgH="5375817" progId="Word.Document.8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538163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3" name="Document" r:id="rId3" imgW="8464646" imgH="5274525" progId="Word.Document.8">
                  <p:embed/>
                </p:oleObj>
              </mc:Choice>
              <mc:Fallback>
                <p:oleObj name="Document" r:id="rId3" imgW="8464646" imgH="5274525" progId="Word.Document.8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pPr marL="1311275" lvl="2" indent="-396875"/>
            <a:endParaRPr lang="en-US" sz="1800" dirty="0"/>
          </a:p>
          <a:p>
            <a:r>
              <a:rPr lang="en-US" sz="2400" dirty="0"/>
              <a:t>If we met a friend in the grocery store would we ever say the following?</a:t>
            </a:r>
            <a:br>
              <a:rPr lang="en-US" sz="2400" dirty="0"/>
            </a:br>
            <a:br>
              <a:rPr lang="en-US" sz="1000" dirty="0"/>
            </a:br>
            <a:r>
              <a:rPr lang="en-US" sz="2400" i="1" dirty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>
              <a:latin typeface="Times New Roman" pitchFamily="18" charset="0"/>
            </a:endParaRPr>
          </a:p>
          <a:p>
            <a:r>
              <a:rPr lang="en-US" sz="2400" dirty="0"/>
              <a:t>We need two asymmetric binary attributes to represent one ordinary binary attribute</a:t>
            </a:r>
          </a:p>
          <a:p>
            <a:pPr lvl="1"/>
            <a:r>
              <a:rPr lang="en-US" sz="2200" dirty="0"/>
              <a:t>Association analysis uses asymmetric attributes</a:t>
            </a:r>
          </a:p>
          <a:p>
            <a:pPr lvl="1"/>
            <a:endParaRPr lang="en-US" sz="2200" dirty="0"/>
          </a:p>
          <a:p>
            <a:r>
              <a:rPr lang="en-US" sz="2600" dirty="0"/>
              <a:t>Asymmetric attributes typically arise from objects that are sets</a:t>
            </a:r>
            <a:endParaRPr lang="en-US" sz="2600" dirty="0">
              <a:solidFill>
                <a:srgbClr val="CC66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Extensions and 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 err="1"/>
              <a:t>Velleman</a:t>
            </a:r>
            <a:r>
              <a:rPr lang="en-US" sz="2400" dirty="0"/>
              <a:t>, Paul F., and Leland Wilkinson. "Nominal, ordinal, interval, and ratio typologies are misleading." The American Statistician 47, no. 1 (1993): 65-72.</a:t>
            </a:r>
          </a:p>
          <a:p>
            <a:endParaRPr lang="en-US" sz="2400" dirty="0"/>
          </a:p>
          <a:p>
            <a:r>
              <a:rPr lang="en-US" sz="2400" dirty="0" err="1"/>
              <a:t>Mosteller</a:t>
            </a:r>
            <a:r>
              <a:rPr lang="en-US" sz="2400" dirty="0"/>
              <a:t>, Frederick, and John W. </a:t>
            </a:r>
            <a:r>
              <a:rPr lang="en-US" sz="2400" dirty="0" err="1"/>
              <a:t>Tukey</a:t>
            </a:r>
            <a:r>
              <a:rPr lang="en-US" sz="2400" dirty="0"/>
              <a:t>. "Data analysis and regression. A second course in statistics." Addison-Wesley Series in Behavioral Science: Quantitative Methods, Reading, Mass.: Addison-Wesley, 1977.</a:t>
            </a:r>
          </a:p>
          <a:p>
            <a:endParaRPr lang="en-US" sz="2400" dirty="0"/>
          </a:p>
          <a:p>
            <a:r>
              <a:rPr lang="en-US" sz="2400" dirty="0"/>
              <a:t>Chrisman, Nicholas R. "Rethinking levels of measurement for </a:t>
            </a:r>
            <a:r>
              <a:rPr lang="en-US" sz="2400" dirty="0" err="1"/>
              <a:t>cartography."Cartography</a:t>
            </a:r>
            <a:r>
              <a:rPr lang="en-US" sz="2400" dirty="0"/>
              <a:t> and Geographic Information Systems 25, no. 4 (1998): 231-242. </a:t>
            </a:r>
          </a:p>
          <a:p>
            <a:endParaRPr lang="en-US" sz="2400" dirty="0"/>
          </a:p>
          <a:p>
            <a:endParaRPr lang="en-US" sz="2400" dirty="0"/>
          </a:p>
          <a:p>
            <a:pPr marL="292100" lvl="2" indent="-292100">
              <a:buSzPct val="75000"/>
              <a:buFont typeface="Monotype Sorts" charset="2"/>
              <a:buChar char="l"/>
            </a:pPr>
            <a:endParaRPr lang="en-US" sz="24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63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Real data is approximate and noisy</a:t>
            </a:r>
          </a:p>
          <a:p>
            <a:pPr lvl="1"/>
            <a:r>
              <a:rPr lang="en-US" sz="2000" dirty="0"/>
              <a:t>This can complicate recognition of the proper attribute type</a:t>
            </a:r>
          </a:p>
          <a:p>
            <a:pPr lvl="1"/>
            <a:r>
              <a:rPr lang="en-US" sz="2000" dirty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 indent="233363"/>
            <a:endParaRPr lang="en-US" sz="1600" dirty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Critiques  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dirty="0"/>
              <a:t>Not a good guide for statistical analysis</a:t>
            </a:r>
          </a:p>
          <a:p>
            <a:pPr lvl="1"/>
            <a:r>
              <a:rPr lang="en-US" dirty="0"/>
              <a:t>May unnecessarily restrict operations and results </a:t>
            </a:r>
          </a:p>
          <a:p>
            <a:pPr marL="1262063" lvl="2" indent="-347663"/>
            <a:r>
              <a:rPr lang="en-US" dirty="0"/>
              <a:t>Statistical analysis is often approximate</a:t>
            </a:r>
          </a:p>
          <a:p>
            <a:pPr marL="1262063" lvl="2" indent="-347663"/>
            <a:r>
              <a:rPr lang="en-US" dirty="0"/>
              <a:t>Thus, for example, using interval analysis for ordinal values may be justified</a:t>
            </a:r>
          </a:p>
          <a:p>
            <a:pPr lvl="1"/>
            <a:r>
              <a:rPr lang="en-US" dirty="0"/>
              <a:t>Transformations are common but don’t preserve scales</a:t>
            </a:r>
          </a:p>
          <a:p>
            <a:pPr marL="1262063" lvl="2" indent="-347663"/>
            <a:r>
              <a:rPr lang="en-US" dirty="0"/>
              <a:t>Can transform data to a new scale with better statistical properties</a:t>
            </a:r>
          </a:p>
          <a:p>
            <a:pPr marL="1262063" lvl="2" indent="-347663"/>
            <a:r>
              <a:rPr lang="en-US" dirty="0"/>
              <a:t>Many statistical analyses depend only on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0529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Complicated 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ID numbers </a:t>
            </a:r>
          </a:p>
          <a:p>
            <a:pPr lvl="1"/>
            <a:r>
              <a:rPr lang="en-US" sz="2000" dirty="0"/>
              <a:t>Nominal, ordinal, or interval?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Number of cylinders in an automobile engine </a:t>
            </a:r>
          </a:p>
          <a:p>
            <a:pPr lvl="1"/>
            <a:r>
              <a:rPr lang="en-US" sz="2000" dirty="0"/>
              <a:t>Nominal, ordinal, or ratio?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Biased Scale </a:t>
            </a:r>
          </a:p>
          <a:p>
            <a:pPr lvl="1"/>
            <a:r>
              <a:rPr lang="en-US" sz="2000" dirty="0"/>
              <a:t>Interval or Ratio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29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85000" lnSpcReduction="2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present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2" indent="233363"/>
            <a:endParaRPr lang="en-US" dirty="0"/>
          </a:p>
          <a:p>
            <a:pPr lvl="1"/>
            <a:r>
              <a:rPr lang="en-US" dirty="0"/>
              <a:t>Many times what is meaningful is measured by statistical significance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But in the end, what is meaningful is measured by the 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 and Objects</a:t>
            </a:r>
          </a:p>
          <a:p>
            <a:endParaRPr lang="en-US" dirty="0"/>
          </a:p>
          <a:p>
            <a:r>
              <a:rPr lang="en-US" dirty="0"/>
              <a:t>Types of Data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endParaRPr lang="en-US" dirty="0"/>
          </a:p>
          <a:p>
            <a:r>
              <a:rPr lang="en-US" dirty="0"/>
              <a:t>Similarity and Distance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</a:t>
            </a:r>
            <a:r>
              <a:rPr lang="en-US" sz="2400"/>
              <a:t>of challenges</a:t>
            </a: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4" name="Document" r:id="rId4" imgW="5405628" imgH="5779008" progId="Word.Document.8">
                  <p:embed/>
                </p:oleObj>
              </mc:Choice>
              <mc:Fallback>
                <p:oleObj name="Document" r:id="rId4" imgW="5405628" imgH="57790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a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8" name="VISIO" r:id="rId4" imgW="5706222" imgH="1480748" progId="Visio.Drawing.6">
                  <p:embed/>
                </p:oleObj>
              </mc:Choice>
              <mc:Fallback>
                <p:oleObj name="VISIO" r:id="rId4" imgW="5706222" imgH="148074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3" name="Visio" r:id="rId4" imgW="5925718" imgH="2693902" progId="Visio.Drawing.6">
                  <p:embed/>
                </p:oleObj>
              </mc:Choice>
              <mc:Fallback>
                <p:oleObj name="Visio" r:id="rId4" imgW="5925718" imgH="2693902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special type of data, where </a:t>
            </a:r>
          </a:p>
          <a:p>
            <a:pPr lvl="1"/>
            <a:r>
              <a:rPr lang="en-US" sz="2000" dirty="0"/>
              <a:t>Each transaction involves a set of items.  </a:t>
            </a:r>
          </a:p>
          <a:p>
            <a:pPr lvl="1"/>
            <a:r>
              <a:rPr lang="en-US" sz="2000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  <a:p>
            <a:pPr lvl="1"/>
            <a:r>
              <a:rPr lang="en-US" sz="2000" dirty="0"/>
              <a:t>Can represent transaction data as record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6" name="Document" r:id="rId4" imgW="3823716" imgH="1999488" progId="Word.Document.8">
                  <p:embed/>
                </p:oleObj>
              </mc:Choice>
              <mc:Fallback>
                <p:oleObj name="Document" r:id="rId4" imgW="3823716" imgH="1999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8" name="VISIO" r:id="rId4" imgW="839724" imgH="646176" progId="Visio.Drawing.6">
                  <p:embed/>
                </p:oleObj>
              </mc:Choice>
              <mc:Fallback>
                <p:oleObj name="VISIO" r:id="rId4" imgW="839724" imgH="646176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9" name="VISIO" r:id="rId7" imgW="5792724" imgH="5411724" progId="Visio.Drawing.6">
                  <p:embed/>
                </p:oleObj>
              </mc:Choice>
              <mc:Fallback>
                <p:oleObj name="VISIO" r:id="rId7" imgW="5792724" imgH="5411724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8" name="VISIO" r:id="rId4" imgW="2330196" imgH="1991868" progId="Visio.Drawing.6">
                  <p:embed/>
                </p:oleObj>
              </mc:Choice>
              <mc:Fallback>
                <p:oleObj name="VISIO" r:id="rId4" imgW="2330196" imgH="199186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r>
              <a:rPr lang="en-US" sz="2400" dirty="0"/>
              <a:t>“</a:t>
            </a:r>
            <a:r>
              <a:rPr lang="en-US" sz="2400" dirty="0">
                <a:latin typeface="Times New Roman" pitchFamily="18" charset="0"/>
              </a:rPr>
              <a:t>The most important point is that poor data quality is an unfolding disaster.</a:t>
            </a:r>
          </a:p>
          <a:p>
            <a:pPr lvl="1"/>
            <a:r>
              <a:rPr lang="en-US" dirty="0">
                <a:latin typeface="Times New Roman" pitchFamily="18" charset="0"/>
              </a:rPr>
              <a:t>Poor data quality costs the typical company at least ten percent (10%) of revenue; twenty percent (20%) is probably a better estimate.”</a:t>
            </a:r>
          </a:p>
          <a:p>
            <a:pPr>
              <a:buFont typeface="Monotype Sorts" charset="2"/>
              <a:buNone/>
            </a:pPr>
            <a:r>
              <a:rPr lang="en-US" sz="2400" dirty="0">
                <a:latin typeface="Times New Roman" pitchFamily="18" charset="0"/>
              </a:rPr>
              <a:t>			Thomas C. Redman, DM Review, August 2004</a:t>
            </a: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CC66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CC66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dirty="0"/>
              <a:t>Attribute is also known as variable,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" name="Document" r:id="rId4" imgW="5405628" imgH="5779008" progId="Word.Document.8">
                    <p:embed/>
                  </p:oleObj>
                </mc:Choice>
                <mc:Fallback>
                  <p:oleObj name="Document" r:id="rId4" imgW="5405628" imgH="5779008" progId="Word.Documen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  <a:p>
            <a:pPr lvl="1"/>
            <a:r>
              <a:rPr lang="en-US" dirty="0"/>
              <a:t>Wrong data</a:t>
            </a:r>
          </a:p>
          <a:p>
            <a:pPr lvl="1"/>
            <a:r>
              <a:rPr lang="en-US" dirty="0"/>
              <a:t>Fake data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13716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/>
              <a:t>For objects, noise is an extraneous object</a:t>
            </a:r>
          </a:p>
          <a:p>
            <a:r>
              <a:rPr lang="en-US" sz="2600" dirty="0"/>
              <a:t>For attributes, noise refers to modification of original values</a:t>
            </a:r>
          </a:p>
          <a:p>
            <a:pPr lvl="1"/>
            <a:r>
              <a:rPr lang="en-US" dirty="0"/>
              <a:t>Examples: distortion of a person’s voice when talking on a poor phone and “snow” on television screen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4169"/>
          <a:stretch>
            <a:fillRect/>
          </a:stretch>
        </p:blipFill>
        <p:spPr bwMode="auto">
          <a:xfrm>
            <a:off x="76200" y="2667000"/>
            <a:ext cx="417487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4170" r="6250"/>
          <a:stretch>
            <a:fillRect/>
          </a:stretch>
        </p:blipFill>
        <p:spPr bwMode="auto">
          <a:xfrm>
            <a:off x="4495801" y="2665412"/>
            <a:ext cx="380101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1066800" y="59436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</a:t>
            </a:r>
          </a:p>
        </p:txBody>
      </p:sp>
      <p:sp>
        <p:nvSpPr>
          <p:cNvPr id="26631" name="Text Box 7"/>
          <p:cNvSpPr txBox="1">
            <a:spLocks noChangeArrowheads="1"/>
          </p:cNvSpPr>
          <p:nvPr/>
        </p:nvSpPr>
        <p:spPr bwMode="auto">
          <a:xfrm>
            <a:off x="4724400" y="5943600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Two Sine Waves + Noise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C660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/>
              <a:t>Case 1:</a:t>
            </a:r>
            <a:r>
              <a:rPr lang="en-US" dirty="0"/>
              <a:t> Outliers are </a:t>
            </a:r>
            <a:br>
              <a:rPr lang="en-US" dirty="0"/>
            </a:br>
            <a:r>
              <a:rPr lang="en-US" dirty="0"/>
              <a:t>noise that interferes</a:t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b="1" dirty="0"/>
              <a:t>Case 2: </a:t>
            </a:r>
            <a:r>
              <a:rPr lang="en-US" dirty="0"/>
              <a:t>Outliers are </a:t>
            </a:r>
            <a:br>
              <a:rPr lang="en-US" dirty="0"/>
            </a:br>
            <a:r>
              <a:rPr lang="en-US" dirty="0"/>
              <a:t>the goal of our analysis</a:t>
            </a:r>
          </a:p>
          <a:p>
            <a:pPr lvl="2"/>
            <a:r>
              <a:rPr lang="en-US" dirty="0"/>
              <a:t> </a:t>
            </a:r>
            <a:r>
              <a:rPr lang="en-US" sz="2200" dirty="0"/>
              <a:t>Credit card fraud</a:t>
            </a:r>
          </a:p>
          <a:p>
            <a:pPr lvl="2"/>
            <a:r>
              <a:rPr lang="en-US" sz="2200" dirty="0"/>
              <a:t> Intrusion detection</a:t>
            </a:r>
            <a:r>
              <a:rPr lang="en-US" dirty="0"/>
              <a:t> </a:t>
            </a:r>
          </a:p>
          <a:p>
            <a:pPr lvl="2"/>
            <a:endParaRPr lang="en-US" sz="1200" dirty="0"/>
          </a:p>
          <a:p>
            <a:r>
              <a:rPr lang="en-US" dirty="0"/>
              <a:t>Causes?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…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Missing completely at random (MCAR)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Missingness</a:t>
            </a:r>
            <a:r>
              <a:rPr lang="en-US" dirty="0"/>
              <a:t> of a value is independent of attributes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Fill in values based on the attribute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Analysis may be unbiased overall</a:t>
            </a:r>
          </a:p>
          <a:p>
            <a:pPr>
              <a:lnSpc>
                <a:spcPct val="90000"/>
              </a:lnSpc>
            </a:pPr>
            <a:r>
              <a:rPr lang="en-US" dirty="0"/>
              <a:t>Missing at Random (MAR)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Missingness</a:t>
            </a:r>
            <a:r>
              <a:rPr lang="en-US" dirty="0"/>
              <a:t> is related to other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Fill in values based other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Almost always produces a bias in the analysis</a:t>
            </a:r>
          </a:p>
          <a:p>
            <a:pPr>
              <a:lnSpc>
                <a:spcPct val="90000"/>
              </a:lnSpc>
            </a:pPr>
            <a:r>
              <a:rPr lang="en-US" dirty="0"/>
              <a:t>Missing Not at Random (MNAR)</a:t>
            </a:r>
          </a:p>
          <a:p>
            <a:pPr lvl="1">
              <a:lnSpc>
                <a:spcPct val="90000"/>
              </a:lnSpc>
            </a:pPr>
            <a:r>
              <a:rPr lang="en-US" dirty="0" err="1"/>
              <a:t>Missingness</a:t>
            </a:r>
            <a:r>
              <a:rPr lang="en-US" dirty="0"/>
              <a:t> is related to unobserved measurements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Informative or non-ignorable </a:t>
            </a:r>
            <a:r>
              <a:rPr lang="en-US" dirty="0" err="1"/>
              <a:t>missingness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Not possible to know the situation from the data</a:t>
            </a:r>
          </a:p>
        </p:txBody>
      </p:sp>
    </p:spTree>
    <p:extLst>
      <p:ext uri="{BB962C8B-B14F-4D97-AF65-F5344CB8AC3E}">
        <p14:creationId xmlns:p14="http://schemas.microsoft.com/office/powerpoint/2010/main" val="203466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/>
            <a:endParaRPr lang="en-US" dirty="0"/>
          </a:p>
          <a:p>
            <a:r>
              <a:rPr lang="en-US" dirty="0"/>
              <a:t>When should duplicate data not be removed?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CC66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/>
              <a:t>The following table shows the similarity and dissimilarity between 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/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73" name="VISIO" r:id="rId3" imgW="3631692" imgH="2656332" progId="Visio.Drawing.6">
                  <p:embed/>
                </p:oleObj>
              </mc:Choice>
              <mc:Fallback>
                <p:oleObj name="VISIO" r:id="rId3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74" name="Worksheet" r:id="rId5" imgW="1836725" imgH="846287" progId="Excel.Sheet.8">
                  <p:embed/>
                </p:oleObj>
              </mc:Choice>
              <mc:Fallback>
                <p:oleObj name="Worksheet" r:id="rId5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75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Complete View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may have parts</a:t>
            </a:r>
          </a:p>
          <a:p>
            <a:endParaRPr lang="en-US" dirty="0"/>
          </a:p>
          <a:p>
            <a:r>
              <a:rPr lang="en-US" dirty="0"/>
              <a:t>Attributes (objects) may have relationships with other attributes (objects)</a:t>
            </a:r>
          </a:p>
          <a:p>
            <a:endParaRPr lang="en-US" dirty="0"/>
          </a:p>
          <a:p>
            <a:r>
              <a:rPr lang="en-US" dirty="0"/>
              <a:t>More generally, data may have structure</a:t>
            </a:r>
          </a:p>
          <a:p>
            <a:endParaRPr lang="en-US" dirty="0"/>
          </a:p>
          <a:p>
            <a:r>
              <a:rPr lang="en-US" dirty="0"/>
              <a:t>Data can be incomplete</a:t>
            </a:r>
          </a:p>
          <a:p>
            <a:endParaRPr lang="en-US" dirty="0"/>
          </a:p>
          <a:p>
            <a:r>
              <a:rPr lang="en-US" dirty="0"/>
              <a:t>We will discuss this in more detail later</a:t>
            </a:r>
          </a:p>
        </p:txBody>
      </p:sp>
    </p:spTree>
    <p:extLst>
      <p:ext uri="{BB962C8B-B14F-4D97-AF65-F5344CB8AC3E}">
        <p14:creationId xmlns:p14="http://schemas.microsoft.com/office/powerpoint/2010/main" val="2659188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  <a:r>
              <a:rPr lang="en-US" sz="2200" dirty="0"/>
              <a:t>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/>
              <a:t> is a parameter, </a:t>
            </a:r>
            <a:r>
              <a:rPr lang="en-US" sz="22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/>
              <a:t> is the number of dimensions (attributes)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and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are, respectively,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/>
              <a:t> attributes (components) or data objects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A common example of this for binary vectors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4" name="Worksheet" r:id="rId3" imgW="1836725" imgH="846287" progId="Excel.Sheet.8">
                  <p:embed/>
                </p:oleObj>
              </mc:Choice>
              <mc:Fallback>
                <p:oleObj name="Worksheet" r:id="rId3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5" name="Worksheet" r:id="rId5" imgW="3055925" imgH="846287" progId="Excel.Sheet.8">
                  <p:embed/>
                </p:oleObj>
              </mc:Choice>
              <mc:Fallback>
                <p:oleObj name="Worksheet" r:id="rId5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6" name="Worksheet" r:id="rId7" imgW="3055925" imgH="846287" progId="Excel.Sheet.8">
                  <p:embed/>
                </p:oleObj>
              </mc:Choice>
              <mc:Fallback>
                <p:oleObj name="Worksheet" r:id="rId7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7" name="Worksheet" r:id="rId9" imgW="3055925" imgH="861243" progId="Excel.Sheet.8">
                  <p:embed/>
                </p:oleObj>
              </mc:Choice>
              <mc:Fallback>
                <p:oleObj name="Worksheet" r:id="rId9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𝐦𝐚𝐡𝐚𝐥𝐚𝐧𝐨𝐛𝐢𝐬</m:t>
                      </m:r>
                      <m:d>
                        <m:d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800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Ʃ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678948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3" name="Equation" r:id="rId3" imgW="939800" imgH="457200" progId="Equation.3">
                  <p:embed/>
                </p:oleObj>
              </mc:Choice>
              <mc:Fallback>
                <p:oleObj name="Equation" r:id="rId3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/>
              <a:t>only if </a:t>
            </a:r>
            <a:br>
              <a:rPr lang="en-US" dirty="0"/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(Positive definiteness)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.  </a:t>
            </a:r>
            <a:br>
              <a:rPr lang="en-US" dirty="0"/>
            </a:br>
            <a:r>
              <a:rPr lang="en-US" dirty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A distance that satisfies these properties is a </a:t>
            </a:r>
            <a:r>
              <a:rPr lang="en-US" dirty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dirty="0"/>
              <a:t>(does not always hold, e.g., cosine)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Common situation is that objects,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cmmi10" pitchFamily="34" charset="0"/>
              </a:rPr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/>
              <a:t> </a:t>
            </a:r>
            <a:r>
              <a:rPr lang="en-US" sz="2000" dirty="0"/>
              <a:t>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/>
              <a:t> </a:t>
            </a:r>
            <a:r>
              <a:rPr lang="en-US" sz="2000" dirty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/>
              <a:t>Simple Matching and </a:t>
            </a:r>
            <a:r>
              <a:rPr lang="en-US" sz="2000" dirty="0" err="1"/>
              <a:t>Jaccard</a:t>
            </a:r>
            <a:r>
              <a:rPr lang="en-US" sz="2000" dirty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              	=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	  	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cs typeface="Times New Roman" pitchFamily="18" charset="0"/>
              </a:rPr>
              <a:t> If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 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>
                <a:cs typeface="Times New Roman" pitchFamily="18" charset="0"/>
              </a:rPr>
              <a:t> 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>
                <a:cs typeface="Times New Roman" pitchFamily="18" charset="0"/>
              </a:rPr>
              <a:t> is the   length of vector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C6600"/>
                </a:solidFill>
              </a:rPr>
              <a:t>Attribute values</a:t>
            </a:r>
            <a:r>
              <a:rPr lang="en-US" b="1" i="1" dirty="0"/>
              <a:t>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 sz="2200" dirty="0"/>
              <a:t> But properties of attribute values can be different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/>
              <a:t>Extended Jaccard Coefficient (Tanimoto)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Variation of Jaccard for continuous or count attributes</a:t>
            </a:r>
          </a:p>
          <a:p>
            <a:pPr lvl="1"/>
            <a:r>
              <a:rPr lang="en-US"/>
              <a:t>Reduces to Jaccard for binary attributes</a:t>
            </a:r>
          </a:p>
        </p:txBody>
      </p:sp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124200"/>
            <a:ext cx="60975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964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51" name="Bitmap Image" r:id="rId3" imgW="7542857" imgH="7228571" progId="Paint.Picture">
                  <p:embed/>
                </p:oleObj>
              </mc:Choice>
              <mc:Fallback>
                <p:oleObj name="Bitmap Image" r:id="rId3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of application</a:t>
            </a:r>
          </a:p>
          <a:p>
            <a:pPr lvl="1"/>
            <a:r>
              <a:rPr lang="en-US" dirty="0"/>
              <a:t>Similarity measures tend to be specific to the type of attribute and data </a:t>
            </a:r>
          </a:p>
          <a:p>
            <a:pPr lvl="1"/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/>
            <a:r>
              <a:rPr lang="en-US" dirty="0"/>
              <a:t>Symmetry is a common one</a:t>
            </a:r>
          </a:p>
          <a:p>
            <a:pPr lvl="1"/>
            <a:r>
              <a:rPr lang="en-US" dirty="0"/>
              <a:t>Tolerance to noise and outliers is another</a:t>
            </a:r>
          </a:p>
          <a:p>
            <a:pPr lvl="1"/>
            <a:r>
              <a:rPr lang="en-US" dirty="0"/>
              <a:t>Ability to find more types of patterns? </a:t>
            </a:r>
          </a:p>
          <a:p>
            <a:pPr lvl="1"/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Based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is a well-developed and fundamental disciple with broad applications</a:t>
            </a:r>
          </a:p>
          <a:p>
            <a:endParaRPr lang="en-US" dirty="0"/>
          </a:p>
          <a:p>
            <a:r>
              <a:rPr lang="en-US" dirty="0"/>
              <a:t>Some similarity measures are based on information theory </a:t>
            </a:r>
          </a:p>
          <a:p>
            <a:pPr lvl="1"/>
            <a:r>
              <a:rPr lang="en-US" dirty="0"/>
              <a:t>Mutual information in various versions</a:t>
            </a:r>
          </a:p>
          <a:p>
            <a:pPr lvl="1"/>
            <a:r>
              <a:rPr lang="en-US" dirty="0"/>
              <a:t>Maximal Information Coefficient (MIC) and related measures</a:t>
            </a:r>
          </a:p>
          <a:p>
            <a:pPr lvl="1"/>
            <a:r>
              <a:rPr lang="en-US" dirty="0"/>
              <a:t>General and can handle non-linear relationships</a:t>
            </a:r>
          </a:p>
          <a:p>
            <a:pPr lvl="1"/>
            <a:r>
              <a:rPr lang="en-US" dirty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Information relates to possible outcomes of an event </a:t>
            </a:r>
          </a:p>
          <a:p>
            <a:pPr lvl="1"/>
            <a:r>
              <a:rPr lang="en-US" dirty="0"/>
              <a:t>transmission of a message, flip of a coin, or measurement of a piece of 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more certain an outcome, the less information that it contains and vice-versa</a:t>
            </a:r>
          </a:p>
          <a:p>
            <a:pPr lvl="1"/>
            <a:r>
              <a:rPr lang="en-US" dirty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the probability of an outcome, the more information it provides and vice-versa</a:t>
            </a:r>
          </a:p>
          <a:p>
            <a:pPr lvl="1"/>
            <a:r>
              <a:rPr lang="en-US" dirty="0"/>
              <a:t>Entropy is the commonly used measure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</a:t>
                </a:r>
              </a:p>
              <a:p>
                <a:pPr lvl="1"/>
                <a:r>
                  <a:rPr lang="en-US" dirty="0"/>
                  <a:t>a variable (event),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with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possible values (outcomes),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each outcome having probability,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/>
                  <a:t>, is given by</a:t>
                </a:r>
                <a:endParaRPr lang="en-US" i="1" baseline="-25000" dirty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Entropy is between 0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measured in bits</a:t>
                </a:r>
              </a:p>
              <a:p>
                <a:pPr lvl="1"/>
                <a:r>
                  <a:rPr lang="en-US" dirty="0"/>
                  <a:t>Thus, entropy is a measure of how many bits it takes to represent an observation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on average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6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coin with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/>
                  <a:t> of heads and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/>
                  <a:t>of tails</a:t>
                </a:r>
              </a:p>
              <a:p>
                <a:endParaRPr lang="en-US" sz="1000" dirty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/>
                  <a:t>(fair coin)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is the entropy of a fair four-sided die? 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Maximum entropy is log</a:t>
            </a:r>
            <a:r>
              <a:rPr lang="en-US" baseline="-25000" dirty="0"/>
              <a:t>2</a:t>
            </a:r>
            <a:r>
              <a:rPr lang="en-US" dirty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4382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VISIO" r:id="rId4" imgW="5582412" imgH="4442460" progId="Visio.Drawing.6">
                  <p:embed/>
                </p:oleObj>
              </mc:Choice>
              <mc:Fallback>
                <p:oleObj name="VISIO" r:id="rId4" imgW="5582412" imgH="444246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the ordering  and additvity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0" y="2984500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only the ordering property of  length.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dirty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/>
                  <a:t>) of some attribute,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e.g., the hair color of students in the class, </a:t>
                </a:r>
              </a:p>
              <a:p>
                <a:pPr lvl="1"/>
                <a:r>
                  <a:rPr lang="en-US" dirty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/>
                  <a:t> different possible values</a:t>
                </a:r>
              </a:p>
              <a:p>
                <a:pPr lvl="1"/>
                <a:r>
                  <a:rPr lang="en-US" dirty="0"/>
                  <a:t>And the number of observation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is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/>
              </a:p>
              <a:p>
                <a:pPr lvl="1"/>
                <a:r>
                  <a:rPr lang="en-US" dirty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/>
                  <a:t>For continuous data, the calculation is harder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Information one variable provides about another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/>
                  <a:t> is the joint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/>
                  <a:t> is the probability that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/>
                  <a:t> occur together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/>
                  <a:t>For discrete variables, this is easy to compute</a:t>
                </a:r>
              </a:p>
              <a:p>
                <a:endParaRPr lang="en-US" dirty="0"/>
              </a:p>
              <a:p>
                <a:r>
                  <a:rPr lang="en-US" dirty="0"/>
                  <a:t>Maximum mutual information for discrete variables is </a:t>
                </a:r>
                <a:br>
                  <a:rPr lang="en-US" dirty="0"/>
                </a:b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(min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), where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is the number of values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3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1.4406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Mutual information of Student Status and Grade =  0.9928 + 1.4406 - 2.2710 = 0.1624</a:t>
            </a:r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Information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 err="1"/>
              <a:t>Reshef</a:t>
            </a:r>
            <a:r>
              <a:rPr lang="en-US" sz="1500" dirty="0"/>
              <a:t>, David N., </a:t>
            </a:r>
            <a:r>
              <a:rPr lang="en-US" sz="1500" dirty="0" err="1"/>
              <a:t>Yakir</a:t>
            </a:r>
            <a:r>
              <a:rPr lang="en-US" sz="1500" dirty="0"/>
              <a:t> A. </a:t>
            </a:r>
            <a:r>
              <a:rPr lang="en-US" sz="1500" dirty="0" err="1"/>
              <a:t>Reshef</a:t>
            </a:r>
            <a:r>
              <a:rPr lang="en-US" sz="1500" dirty="0"/>
              <a:t>, Hilary K. </a:t>
            </a:r>
            <a:r>
              <a:rPr lang="en-US" sz="1500" dirty="0" err="1"/>
              <a:t>Finucane</a:t>
            </a:r>
            <a:r>
              <a:rPr lang="en-US" sz="1500" dirty="0"/>
              <a:t>, Sharon R. Grossman, </a:t>
            </a:r>
            <a:r>
              <a:rPr lang="en-US" sz="1500" dirty="0" err="1"/>
              <a:t>Gilean</a:t>
            </a:r>
            <a:r>
              <a:rPr lang="en-US" sz="1500" dirty="0"/>
              <a:t> </a:t>
            </a:r>
            <a:r>
              <a:rPr lang="en-US" sz="1500" dirty="0" err="1"/>
              <a:t>McVean</a:t>
            </a:r>
            <a:r>
              <a:rPr lang="en-US" sz="1500" dirty="0"/>
              <a:t>, Peter J. </a:t>
            </a:r>
            <a:r>
              <a:rPr lang="en-US" sz="1500" dirty="0" err="1"/>
              <a:t>Turnbaugh</a:t>
            </a:r>
            <a:r>
              <a:rPr lang="en-US" sz="1500" dirty="0"/>
              <a:t>, Eric S. Lander, Michael </a:t>
            </a:r>
            <a:r>
              <a:rPr lang="en-US" sz="1500" dirty="0" err="1"/>
              <a:t>Mitzenmacher</a:t>
            </a:r>
            <a:r>
              <a:rPr lang="en-US" sz="1500" dirty="0"/>
              <a:t>, and </a:t>
            </a:r>
            <a:r>
              <a:rPr lang="en-US" sz="1500" dirty="0" err="1"/>
              <a:t>Pardis</a:t>
            </a:r>
            <a:r>
              <a:rPr lang="en-US" sz="1500" dirty="0"/>
              <a:t> C. </a:t>
            </a:r>
            <a:r>
              <a:rPr lang="en-US" sz="1500" dirty="0" err="1"/>
              <a:t>Sabeti</a:t>
            </a:r>
            <a:r>
              <a:rPr lang="en-US" sz="1500" dirty="0"/>
              <a:t>. "Detecting novel associations in large data sets." </a:t>
            </a:r>
            <a:r>
              <a:rPr lang="en-US" sz="1500" i="1" dirty="0"/>
              <a:t>science</a:t>
            </a:r>
            <a:r>
              <a:rPr lang="en-US" sz="1500" dirty="0"/>
              <a:t> 334, no. 6062 (2011): 1518-1524.</a:t>
            </a:r>
          </a:p>
          <a:p>
            <a:r>
              <a:rPr lang="en-US" dirty="0"/>
              <a:t>Applies mutual information to two continuous variables</a:t>
            </a:r>
          </a:p>
          <a:p>
            <a:r>
              <a:rPr lang="en-US" dirty="0"/>
              <a:t>Consider the possible </a:t>
            </a:r>
            <a:r>
              <a:rPr lang="en-US" dirty="0" err="1"/>
              <a:t>binnings</a:t>
            </a:r>
            <a:r>
              <a:rPr lang="en-US" dirty="0"/>
              <a:t> of the variables into discrete categories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 N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a typeface="+mn-ea"/>
                <a:cs typeface="+mn-cs"/>
              </a:rPr>
              <a:t>where 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pPr lvl="2" indent="347663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samples (observations, data objects)</a:t>
            </a:r>
            <a:endParaRPr lang="en-US" dirty="0"/>
          </a:p>
          <a:p>
            <a:r>
              <a:rPr lang="en-US" dirty="0"/>
              <a:t>Compute the mutual information</a:t>
            </a:r>
          </a:p>
          <a:p>
            <a:pPr lvl="1"/>
            <a:r>
              <a:rPr lang="en-US" dirty="0"/>
              <a:t>Normalized by log</a:t>
            </a:r>
            <a:r>
              <a:rPr lang="en-US" baseline="-25000" dirty="0"/>
              <a:t>2</a:t>
            </a:r>
            <a:r>
              <a:rPr lang="en-US" dirty="0"/>
              <a:t>(min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)</a:t>
            </a:r>
          </a:p>
          <a:p>
            <a:r>
              <a:rPr lang="en-US" dirty="0"/>
              <a:t>Take the highest value</a:t>
            </a:r>
          </a:p>
        </p:txBody>
      </p:sp>
    </p:spTree>
    <p:extLst>
      <p:ext uri="{BB962C8B-B14F-4D97-AF65-F5344CB8AC3E}">
        <p14:creationId xmlns:p14="http://schemas.microsoft.com/office/powerpoint/2010/main" val="2317275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1: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attribute, compute a similarity, </a:t>
            </a:r>
            <a:r>
              <a:rPr lang="en-US" sz="2400" i="1" dirty="0" err="1">
                <a:latin typeface="Times New Roman" pitchFamily="18" charset="0"/>
              </a:rPr>
              <a:t>s</a:t>
            </a:r>
            <a:r>
              <a:rPr lang="en-US" sz="2400" i="1" baseline="-25000" dirty="0" err="1">
                <a:latin typeface="Times New Roman" pitchFamily="18" charset="0"/>
              </a:rPr>
              <a:t>k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b="1" dirty="0">
                <a:latin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n-US" sz="2400" b="1" dirty="0">
                <a:latin typeface="Times New Roman" pitchFamily="18" charset="0"/>
              </a:rPr>
              <a:t>y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dirty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2: Define an indicator variable, </a:t>
            </a:r>
            <a:r>
              <a:rPr lang="en-US" sz="2400" dirty="0">
                <a:sym typeface="Symbol" pitchFamily="18" charset="2"/>
              </a:rPr>
              <a:t>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,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/>
              <a:t>       both objects have a value of 0, or if one of the objects   has a missing value for the </a:t>
            </a:r>
            <a:r>
              <a:rPr lang="en-US" sz="2200" dirty="0" err="1"/>
              <a:t>kth</a:t>
            </a:r>
            <a:r>
              <a:rPr lang="en-US" sz="2200" dirty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May not want to treat all attributes the same.</a:t>
                </a:r>
              </a:p>
              <a:p>
                <a:pPr lvl="1"/>
                <a:r>
                  <a:rPr lang="en-US" dirty="0"/>
                  <a:t>Use non-negative weights </a:t>
                </a:r>
                <a:r>
                  <a:rPr lang="en-US" dirty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Can also define a weighted form of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Density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Measures the degree to which data objects are close to each other in a specified area</a:t>
            </a:r>
          </a:p>
          <a:p>
            <a:r>
              <a:rPr lang="en-US" sz="2400" dirty="0"/>
              <a:t>The notion of density is closely related to that of proximity</a:t>
            </a:r>
          </a:p>
          <a:p>
            <a:r>
              <a:rPr lang="en-US" sz="2400" dirty="0"/>
              <a:t>Concept of density is typically used for clustering and anomaly detection</a:t>
            </a:r>
          </a:p>
          <a:p>
            <a:r>
              <a:rPr lang="en-US" sz="2400" dirty="0"/>
              <a:t>Examples:</a:t>
            </a:r>
          </a:p>
          <a:p>
            <a:pPr lvl="1"/>
            <a:r>
              <a:rPr lang="en-US" dirty="0"/>
              <a:t>Euclidean density</a:t>
            </a:r>
          </a:p>
          <a:p>
            <a:pPr lvl="2"/>
            <a:r>
              <a:rPr lang="en-US" sz="2400" dirty="0"/>
              <a:t> </a:t>
            </a:r>
            <a:r>
              <a:rPr lang="en-US" sz="2200" dirty="0"/>
              <a:t>Euclidean density = number of points per unit volume</a:t>
            </a:r>
          </a:p>
          <a:p>
            <a:pPr lvl="1"/>
            <a:r>
              <a:rPr lang="en-US" dirty="0"/>
              <a:t>Probability density</a:t>
            </a:r>
          </a:p>
          <a:p>
            <a:pPr lvl="2"/>
            <a:r>
              <a:rPr lang="en-US" sz="2400" dirty="0"/>
              <a:t> </a:t>
            </a:r>
            <a:r>
              <a:rPr lang="en-US" sz="2200" dirty="0"/>
              <a:t>Estimate what the distribution of the data looks like</a:t>
            </a:r>
          </a:p>
          <a:p>
            <a:pPr lvl="1"/>
            <a:r>
              <a:rPr lang="en-US" dirty="0"/>
              <a:t>Graph-based density</a:t>
            </a:r>
          </a:p>
          <a:p>
            <a:pPr lvl="2"/>
            <a:r>
              <a:rPr lang="en-US" sz="2400" dirty="0"/>
              <a:t> Connectivity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72582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/>
              <a:t>Euclidean Density: Grid-based Approach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approach is to divide region into a number of rectangular cells of equal volume and define density as # of points the cell contains</a:t>
            </a:r>
          </a:p>
        </p:txBody>
      </p:sp>
      <p:sp>
        <p:nvSpPr>
          <p:cNvPr id="82948" name="Text Box 5"/>
          <p:cNvSpPr txBox="1">
            <a:spLocks noChangeArrowheads="1"/>
          </p:cNvSpPr>
          <p:nvPr/>
        </p:nvSpPr>
        <p:spPr bwMode="auto">
          <a:xfrm>
            <a:off x="228600" y="5943600"/>
            <a:ext cx="868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 </a:t>
            </a:r>
            <a:r>
              <a:rPr lang="en-US" sz="2400"/>
              <a:t>Grid-based density.		    Counts for each cell.</a:t>
            </a:r>
          </a:p>
        </p:txBody>
      </p:sp>
      <p:pic>
        <p:nvPicPr>
          <p:cNvPr id="82949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" t="3334" r="2870" b="11636"/>
          <a:stretch>
            <a:fillRect/>
          </a:stretch>
        </p:blipFill>
        <p:spPr>
          <a:xfrm>
            <a:off x="0" y="2590800"/>
            <a:ext cx="9144000" cy="3886200"/>
          </a:xfrm>
          <a:noFill/>
        </p:spPr>
      </p:pic>
    </p:spTree>
    <p:extLst>
      <p:ext uri="{BB962C8B-B14F-4D97-AF65-F5344CB8AC3E}">
        <p14:creationId xmlns:p14="http://schemas.microsoft.com/office/powerpoint/2010/main" val="430555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Euclidean Density: Center-Based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Euclidean density is the number of points within a specified radius of the point</a:t>
            </a:r>
          </a:p>
          <a:p>
            <a:endParaRPr lang="en-US"/>
          </a:p>
        </p:txBody>
      </p:sp>
      <p:pic>
        <p:nvPicPr>
          <p:cNvPr id="83972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71"/>
          <a:stretch>
            <a:fillRect/>
          </a:stretch>
        </p:blipFill>
        <p:spPr>
          <a:xfrm>
            <a:off x="990600" y="2133600"/>
            <a:ext cx="6746875" cy="3652838"/>
          </a:xfrm>
          <a:noFill/>
        </p:spPr>
      </p:pic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1676400" y="5791200"/>
            <a:ext cx="693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Illustration of center-based density.</a:t>
            </a:r>
          </a:p>
        </p:txBody>
      </p:sp>
    </p:spTree>
    <p:extLst>
      <p:ext uri="{BB962C8B-B14F-4D97-AF65-F5344CB8AC3E}">
        <p14:creationId xmlns:p14="http://schemas.microsoft.com/office/powerpoint/2010/main" val="2412604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/>
              <a:t>Aggregation</a:t>
            </a:r>
          </a:p>
          <a:p>
            <a:pPr>
              <a:lnSpc>
                <a:spcPct val="120000"/>
              </a:lnSpc>
            </a:pPr>
            <a:r>
              <a:rPr lang="en-US"/>
              <a:t>Sampling</a:t>
            </a:r>
          </a:p>
          <a:p>
            <a:pPr>
              <a:lnSpc>
                <a:spcPct val="120000"/>
              </a:lnSpc>
            </a:pPr>
            <a:r>
              <a:rPr lang="en-US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/>
              <a:t>Feature creation</a:t>
            </a:r>
          </a:p>
          <a:p>
            <a:pPr>
              <a:lnSpc>
                <a:spcPct val="120000"/>
              </a:lnSpc>
            </a:pPr>
            <a:r>
              <a:rPr lang="en-US"/>
              <a:t>Discretization and Binarization</a:t>
            </a:r>
          </a:p>
          <a:p>
            <a:pPr>
              <a:lnSpc>
                <a:spcPct val="120000"/>
              </a:lnSpc>
            </a:pPr>
            <a:r>
              <a:rPr lang="en-US"/>
              <a:t>Attribute Transformation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counts, elapsed time (e.g., time to run a race) 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two or more attributes (or objects) into a single attribute (or object)</a:t>
            </a:r>
          </a:p>
          <a:p>
            <a:endParaRPr lang="en-US" dirty="0"/>
          </a:p>
          <a:p>
            <a:r>
              <a:rPr lang="en-US" dirty="0"/>
              <a:t>Purpose</a:t>
            </a:r>
          </a:p>
          <a:p>
            <a:pPr lvl="1"/>
            <a:r>
              <a:rPr lang="en-US" dirty="0"/>
              <a:t>Data reduction</a:t>
            </a:r>
          </a:p>
          <a:p>
            <a:pPr lvl="2"/>
            <a:r>
              <a:rPr lang="en-US" sz="2200" dirty="0"/>
              <a:t> Reduce the number of attributes or objects</a:t>
            </a:r>
          </a:p>
          <a:p>
            <a:pPr lvl="1"/>
            <a:r>
              <a:rPr lang="en-US" dirty="0"/>
              <a:t>Change of scale</a:t>
            </a:r>
          </a:p>
          <a:p>
            <a:pPr lvl="2"/>
            <a:r>
              <a:rPr lang="en-US" sz="2200" dirty="0"/>
              <a:t> Cities aggregated into regions, states, countries, etc.</a:t>
            </a:r>
          </a:p>
          <a:p>
            <a:pPr lvl="2"/>
            <a:r>
              <a:rPr lang="en-US" sz="2200" dirty="0"/>
              <a:t> Days aggregated into weeks, months, or years</a:t>
            </a:r>
          </a:p>
          <a:p>
            <a:pPr lvl="1"/>
            <a:r>
              <a:rPr lang="en-US" dirty="0"/>
              <a:t>More “stable” data</a:t>
            </a:r>
          </a:p>
          <a:p>
            <a:pPr lvl="2"/>
            <a:r>
              <a:rPr lang="en-US" sz="2200" dirty="0"/>
              <a:t> Aggregated data tends to have less variability 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/>
              <a:t>The next slide shows </a:t>
            </a:r>
          </a:p>
          <a:p>
            <a:pPr lvl="1"/>
            <a:r>
              <a:rPr lang="en-US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/>
              <a:t>A histogram for the standard deviation of the average yearly precipitation for the same locations.</a:t>
            </a:r>
          </a:p>
          <a:p>
            <a:r>
              <a:rPr lang="en-US"/>
              <a:t>The average yearly precipitation has less variability than the average monthly precipitation. </a:t>
            </a:r>
          </a:p>
          <a:p>
            <a:r>
              <a:rPr lang="en-US"/>
              <a:t>All precipitation measurements (and their standard deviations) are in centimeters.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Purpose:</a:t>
            </a:r>
          </a:p>
          <a:p>
            <a:pPr lvl="1">
              <a:lnSpc>
                <a:spcPct val="90000"/>
              </a:lnSpc>
            </a:pPr>
            <a:r>
              <a:rPr lang="en-US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/>
              <a:t>Others: supervised and non-linear techniques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type of an attribute depends on which of the following properties/operations it possesses:</a:t>
            </a:r>
          </a:p>
          <a:p>
            <a:pPr lvl="1"/>
            <a:r>
              <a:rPr lang="en-US" dirty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>
                <a:sym typeface="Symbol" pitchFamily="18" charset="2"/>
              </a:rPr>
              <a:t>		</a:t>
            </a:r>
            <a:endParaRPr lang="en-US" dirty="0"/>
          </a:p>
          <a:p>
            <a:pPr lvl="1"/>
            <a:r>
              <a:rPr lang="en-US" dirty="0"/>
              <a:t>Order:  			</a:t>
            </a:r>
            <a:r>
              <a:rPr lang="en-US" sz="2800" dirty="0"/>
              <a:t>&lt;  &gt;</a:t>
            </a:r>
            <a:r>
              <a:rPr lang="en-US" dirty="0"/>
              <a:t>  		</a:t>
            </a:r>
          </a:p>
          <a:p>
            <a:pPr lvl="1"/>
            <a:r>
              <a:rPr lang="en-US" dirty="0"/>
              <a:t>Differences are		</a:t>
            </a:r>
            <a:r>
              <a:rPr lang="en-US" sz="2800" dirty="0"/>
              <a:t>+  -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meaningful : 		</a:t>
            </a:r>
          </a:p>
          <a:p>
            <a:pPr lvl="1"/>
            <a:r>
              <a:rPr lang="en-US" dirty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/>
              <a:t>Nominal attribute: distinctness</a:t>
            </a:r>
          </a:p>
          <a:p>
            <a:pPr lvl="1"/>
            <a:r>
              <a:rPr lang="en-US" dirty="0"/>
              <a:t>Ordinal attribute: distinctness &amp; order</a:t>
            </a:r>
          </a:p>
          <a:p>
            <a:pPr lvl="1"/>
            <a:r>
              <a:rPr lang="en-US" dirty="0"/>
              <a:t>Interval attribute: distinctness, order &amp; meaningful differences</a:t>
            </a:r>
          </a:p>
          <a:p>
            <a:pPr lvl="1"/>
            <a:r>
              <a:rPr lang="en-US" dirty="0"/>
              <a:t>Ratio attribute: all 4 properties/operations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is to find a projection that captures the largest  amount of variation in data</a:t>
            </a:r>
          </a:p>
          <a:p>
            <a:endParaRPr lang="en-US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66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commonly used in classification</a:t>
            </a:r>
          </a:p>
          <a:p>
            <a:pPr lvl="1"/>
            <a:r>
              <a:rPr lang="en-US" sz="2600" dirty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600" dirty="0"/>
              <a:t>We give an illustration of the usefulness of discretization using the Iris data set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Iris Sample Data Set 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219200"/>
            <a:ext cx="8351837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Iris Plant data set.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Can be obtained from the UCI Machine Learning Repository 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http://www.ics.uci.edu/~mlearn/MLRepository.html</a:t>
            </a:r>
            <a:r>
              <a:rPr 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From the statistician Douglas Fisher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Three flower types (classes):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 </a:t>
            </a:r>
            <a:r>
              <a:rPr lang="en-US" sz="2400" dirty="0" err="1"/>
              <a:t>Setosa</a:t>
            </a:r>
            <a:endParaRPr lang="en-US" sz="2400" dirty="0"/>
          </a:p>
          <a:p>
            <a:pPr lvl="2">
              <a:lnSpc>
                <a:spcPct val="90000"/>
              </a:lnSpc>
            </a:pPr>
            <a:r>
              <a:rPr lang="en-US" sz="2400" dirty="0"/>
              <a:t> </a:t>
            </a:r>
            <a:r>
              <a:rPr lang="en-US" sz="2400" dirty="0" err="1"/>
              <a:t>Versicolour</a:t>
            </a:r>
            <a:endParaRPr lang="en-US" sz="2400" dirty="0"/>
          </a:p>
          <a:p>
            <a:pPr lvl="2">
              <a:lnSpc>
                <a:spcPct val="90000"/>
              </a:lnSpc>
            </a:pPr>
            <a:r>
              <a:rPr lang="en-US" sz="2400" dirty="0"/>
              <a:t> </a:t>
            </a:r>
            <a:r>
              <a:rPr lang="en-US" sz="2400" dirty="0" err="1"/>
              <a:t>Virginica</a:t>
            </a:r>
            <a:r>
              <a:rPr lang="en-US" sz="24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Four (non-class) attributes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 Sepal width and length</a:t>
            </a:r>
          </a:p>
          <a:p>
            <a:pPr lvl="2">
              <a:lnSpc>
                <a:spcPct val="90000"/>
              </a:lnSpc>
            </a:pPr>
            <a:r>
              <a:rPr lang="en-US" sz="2400" dirty="0"/>
              <a:t> Petal width and length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032125" y="2906713"/>
            <a:ext cx="2073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5334000" y="5257800"/>
            <a:ext cx="37338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0">
                <a:latin typeface="Times New Roman" pitchFamily="18" charset="0"/>
              </a:rPr>
              <a:t>Virginica. Robert H. Mohlenbrock. USDA NRCS. 1995. Northeast wetland flora: Field office guide to plant species. Northeast National Technical Center, Chester, PA. Courtesy of USDA NRCS Wetland Science Institute. 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48000"/>
            <a:ext cx="3427413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Discretization: Iris Example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41375"/>
            <a:ext cx="6700838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685800" y="5562600"/>
            <a:ext cx="8077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0"/>
              <a:t>Petal width low or petal length low implies Setosa.</a:t>
            </a:r>
          </a:p>
          <a:p>
            <a:r>
              <a:rPr lang="en-US" sz="2000" b="0"/>
              <a:t>Petal width medium or petal length medium implies Versicolour.</a:t>
            </a:r>
          </a:p>
          <a:p>
            <a:r>
              <a:rPr lang="en-US" sz="2000" b="0"/>
              <a:t>Petal width high or petal length high implies Virginica.</a:t>
            </a:r>
          </a:p>
        </p:txBody>
      </p:sp>
      <p:grpSp>
        <p:nvGrpSpPr>
          <p:cNvPr id="49157" name="Group 6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9158" name="Rectangle 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159" name="Rectangle 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Discretization: Iris Example …</a:t>
            </a:r>
          </a:p>
        </p:txBody>
      </p:sp>
      <p:grpSp>
        <p:nvGrpSpPr>
          <p:cNvPr id="5017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5018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8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0" name="Rectangle 8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How can we tell what the best discretization is?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CC6600"/>
                </a:solidFill>
              </a:rPr>
              <a:t>Unsupervised discretization:</a:t>
            </a:r>
            <a:r>
              <a:rPr lang="en-US"/>
              <a:t> find breaks in the data values</a:t>
            </a:r>
          </a:p>
          <a:p>
            <a:pPr marL="1143000" lvl="2" indent="-228600">
              <a:lnSpc>
                <a:spcPct val="90000"/>
              </a:lnSpc>
            </a:pPr>
            <a:r>
              <a:rPr lang="en-US" sz="2200"/>
              <a:t>Example:</a:t>
            </a:r>
            <a:br>
              <a:rPr lang="en-US" sz="2200"/>
            </a:br>
            <a:r>
              <a:rPr lang="en-US" sz="2200"/>
              <a:t>Petal Length </a:t>
            </a:r>
            <a:br>
              <a:rPr lang="en-US" sz="22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br>
              <a:rPr lang="en-US" sz="1800"/>
            </a:br>
            <a:r>
              <a:rPr lang="en-US" sz="1800"/>
              <a:t>	</a:t>
            </a:r>
          </a:p>
          <a:p>
            <a:pPr lvl="1">
              <a:lnSpc>
                <a:spcPct val="90000"/>
              </a:lnSpc>
            </a:pPr>
            <a:endParaRPr lang="en-US" sz="2000">
              <a:solidFill>
                <a:srgbClr val="CC6600"/>
              </a:solidFill>
            </a:endParaRPr>
          </a:p>
          <a:p>
            <a:pPr lvl="1">
              <a:lnSpc>
                <a:spcPct val="90000"/>
              </a:lnSpc>
            </a:pPr>
            <a:endParaRPr lang="en-US" sz="2000">
              <a:solidFill>
                <a:srgbClr val="CC66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CC6600"/>
                </a:solidFill>
              </a:rPr>
              <a:t>Supervised discretization:</a:t>
            </a:r>
            <a:r>
              <a:rPr lang="en-US"/>
              <a:t> Use class labels to find breaks </a:t>
            </a:r>
            <a:endParaRPr lang="en-US" sz="2800"/>
          </a:p>
        </p:txBody>
      </p:sp>
      <p:pic>
        <p:nvPicPr>
          <p:cNvPr id="5018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2057400"/>
            <a:ext cx="4251325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/>
              <a:t>Discretization Without Using Class Labels 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dirty="0"/>
              <a:t>Is it physically meaningful to say that a temperature of 10 </a:t>
            </a:r>
            <a:r>
              <a:rPr lang="en-US" dirty="0">
                <a:latin typeface="Sylfaen" pitchFamily="18" charset="0"/>
              </a:rPr>
              <a:t>°</a:t>
            </a:r>
            <a:r>
              <a:rPr lang="en-US" dirty="0"/>
              <a:t> is twice that of 5</a:t>
            </a:r>
            <a:r>
              <a:rPr lang="en-US" dirty="0">
                <a:latin typeface="Sylfaen" pitchFamily="18" charset="0"/>
              </a:rPr>
              <a:t>° </a:t>
            </a:r>
            <a:r>
              <a:rPr lang="en-US" dirty="0"/>
              <a:t>on </a:t>
            </a:r>
          </a:p>
          <a:p>
            <a:pPr lvl="1"/>
            <a:r>
              <a:rPr lang="en-US" dirty="0"/>
              <a:t>the Celsius scale?</a:t>
            </a:r>
          </a:p>
          <a:p>
            <a:pPr lvl="1"/>
            <a:r>
              <a:rPr lang="en-US" dirty="0"/>
              <a:t>the Fahrenheit scale?</a:t>
            </a:r>
          </a:p>
          <a:p>
            <a:pPr lvl="1"/>
            <a:r>
              <a:rPr lang="en-US" dirty="0"/>
              <a:t>the Kelvin scale?</a:t>
            </a:r>
          </a:p>
          <a:p>
            <a:pPr lvl="1"/>
            <a:endParaRPr lang="en-US" dirty="0"/>
          </a:p>
          <a:p>
            <a:r>
              <a:rPr lang="en-US" dirty="0"/>
              <a:t>Consider measuring the height above average</a:t>
            </a:r>
          </a:p>
          <a:p>
            <a:pPr lvl="1"/>
            <a:r>
              <a:rPr lang="en-US" dirty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/>
              <a:t>Is this situation analogous to that of temperature?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/>
              <a:t>Discretization Without Using Class Labels 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interval width</a:t>
            </a:r>
            <a:r>
              <a:rPr lang="en-US" sz="2400"/>
              <a:t> approach used to obtain 4 values.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/>
              <a:t>Discretization Without Using Class Labels 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frequency</a:t>
            </a:r>
            <a:r>
              <a:rPr lang="en-US" sz="2400"/>
              <a:t> 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/>
              <a:t>Discretization Without Using Class Labels 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K-means</a:t>
            </a:r>
            <a:r>
              <a:rPr lang="en-US" sz="2400"/>
              <a:t> 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Binarization maps a continuous or categorical attribute into one or more binary variables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Typically used for association analysis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Often convert a continuous attribute to a categorical attribute and then convert a categorical attribute to a set of binary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Association analysis needs asymmetric binary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Examples: eye color and height measured as </a:t>
            </a:r>
            <a:br>
              <a:rPr lang="en-US"/>
            </a:br>
            <a:r>
              <a:rPr lang="en-US"/>
              <a:t>{low, medium, high}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C66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x</a:t>
            </a:r>
            <a:r>
              <a:rPr lang="en-US" sz="2600" baseline="30000" dirty="0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CC66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1066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09" name="Document" r:id="rId4" imgW="5617358" imgH="1290648" progId="Word.Document.8">
                  <p:embed/>
                </p:oleObj>
              </mc:Choice>
              <mc:Fallback>
                <p:oleObj name="Document" r:id="rId4" imgW="5617358" imgH="1290648" progId="Word.Document.8">
                  <p:embed/>
                  <p:pic>
                    <p:nvPicPr>
                      <p:cNvPr id="0" name="Object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553200" y="1371600"/>
            <a:ext cx="2438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Net Primary Production (NPP) is a measure of plant growth used by ecosystem scientists.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/>
        </p:nvGraphicFramePr>
        <p:xfrm>
          <a:off x="1077913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33" name="Document" r:id="rId4" imgW="5627074" imgH="1289206" progId="Word.Document.8">
                  <p:embed/>
                </p:oleObj>
              </mc:Choice>
              <mc:Fallback>
                <p:oleObj name="Document" r:id="rId4" imgW="5627074" imgH="1289206" progId="Word.Document.8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7F423302C9CD4E8A30D4BCC9D69D1B" ma:contentTypeVersion="0" ma:contentTypeDescription="Create a new document." ma:contentTypeScope="" ma:versionID="7d952ac1931c16f12218c1afd43cd91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40A4BB-F626-4073-8BD4-C4B93A2CA0B5}"/>
</file>

<file path=customXml/itemProps2.xml><?xml version="1.0" encoding="utf-8"?>
<ds:datastoreItem xmlns:ds="http://schemas.openxmlformats.org/officeDocument/2006/customXml" ds:itemID="{44E96947-B1C9-4F94-86E7-042E53427FB7}"/>
</file>

<file path=customXml/itemProps3.xml><?xml version="1.0" encoding="utf-8"?>
<ds:datastoreItem xmlns:ds="http://schemas.openxmlformats.org/officeDocument/2006/customXml" ds:itemID="{201889DB-03BD-46C9-9681-AF3CBD0D364D}"/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146481210</TotalTime>
  <Pages>3</Pages>
  <Words>4214</Words>
  <Application>Microsoft Office PowerPoint</Application>
  <PresentationFormat>On-screen Show (4:3)</PresentationFormat>
  <Paragraphs>823</Paragraphs>
  <Slides>96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96</vt:i4>
      </vt:variant>
    </vt:vector>
  </HeadingPairs>
  <TitlesOfParts>
    <vt:vector size="112" baseType="lpstr">
      <vt:lpstr>Arial</vt:lpstr>
      <vt:lpstr>Cambria</vt:lpstr>
      <vt:lpstr>Cambria Math</vt:lpstr>
      <vt:lpstr>cmmi10</vt:lpstr>
      <vt:lpstr>Monotype Sorts</vt:lpstr>
      <vt:lpstr>Sylfaen</vt:lpstr>
      <vt:lpstr>Tahoma</vt:lpstr>
      <vt:lpstr>Times New Roman</vt:lpstr>
      <vt:lpstr>Wingdings</vt:lpstr>
      <vt:lpstr>LC.BRev.FY97</vt:lpstr>
      <vt:lpstr>Document</vt:lpstr>
      <vt:lpstr>VISIO</vt:lpstr>
      <vt:lpstr>Visio</vt:lpstr>
      <vt:lpstr>Worksheet</vt:lpstr>
      <vt:lpstr>Equation</vt:lpstr>
      <vt:lpstr>Bitmap Image</vt:lpstr>
      <vt:lpstr>Data Mining: Data</vt:lpstr>
      <vt:lpstr>Outline</vt:lpstr>
      <vt:lpstr>What is Data?</vt:lpstr>
      <vt:lpstr>A More Complete View of Data</vt:lpstr>
      <vt:lpstr>Attribute Values</vt:lpstr>
      <vt:lpstr>Measurement of Length 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Some Extensions and Critiques</vt:lpstr>
      <vt:lpstr>Critiques</vt:lpstr>
      <vt:lpstr>Critiques  …</vt:lpstr>
      <vt:lpstr>More Complicated Examples</vt:lpstr>
      <vt:lpstr>Key Messages for Attribute Types</vt:lpstr>
      <vt:lpstr>Types of data sets </vt:lpstr>
      <vt:lpstr>Important Characteristics of Data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Missing Values …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Extended Jaccard Coefficient (Tanimoto)</vt:lpstr>
      <vt:lpstr>Correlation measures the linear relationship between objects</vt:lpstr>
      <vt:lpstr>Visually Evaluating Correlation</vt:lpstr>
      <vt:lpstr>Drawback of Correlation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Mutual Information</vt:lpstr>
      <vt:lpstr>Mutual Information Example</vt:lpstr>
      <vt:lpstr>Maximal Information Coefficient</vt:lpstr>
      <vt:lpstr>General Approach for Combining Similarities</vt:lpstr>
      <vt:lpstr>Using Weights to Combine Similarities</vt:lpstr>
      <vt:lpstr>Density</vt:lpstr>
      <vt:lpstr>Euclidean Density: Grid-based Approach</vt:lpstr>
      <vt:lpstr>Euclidean Density: Center-Based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Sample Size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  <vt:lpstr>Discretization</vt:lpstr>
      <vt:lpstr>Iris Sample Data Set  </vt:lpstr>
      <vt:lpstr>Discretization: Iris Example</vt:lpstr>
      <vt:lpstr>Discretization: Iris Example …</vt:lpstr>
      <vt:lpstr>Discretization Without Using Class Labels </vt:lpstr>
      <vt:lpstr>Discretization Without Using Class Labels </vt:lpstr>
      <vt:lpstr>Discretization Without Using Class Labels </vt:lpstr>
      <vt:lpstr>Discretization Without Using Class Labels </vt:lpstr>
      <vt:lpstr>Binarization</vt:lpstr>
      <vt:lpstr>Attribute Transformation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Steinbach</cp:lastModifiedBy>
  <cp:revision>572</cp:revision>
  <cp:lastPrinted>2019-08-22T18:06:35Z</cp:lastPrinted>
  <dcterms:created xsi:type="dcterms:W3CDTF">1998-03-18T13:44:31Z</dcterms:created>
  <dcterms:modified xsi:type="dcterms:W3CDTF">2020-02-11T02:12:05Z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0x010100B07F423302C9CD4E8A30D4BCC9D69D1B</vt:lpwstr>
  </property>
</Properties>
</file>